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1" r:id="rId4"/>
    <p:sldId id="262" r:id="rId5"/>
    <p:sldId id="263" r:id="rId6"/>
    <p:sldId id="264" r:id="rId7"/>
    <p:sldId id="270" r:id="rId8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68FFE-0CD2-447B-B0D7-8C7EA9DD8C7C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26A9D-DA1F-4CD6-8CC5-4CAD776F699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690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www.e-sfera.hr/dodatni-digitalni-sadrzaji/f15118ca-a358-4ded-aeb8-5fec9234e285/assets/video/ohmov_zakon.mp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e-sfera.hr/dodatni-digitalni-sadrzaji/f15118ca-a358-4ded-aeb8-5fec9234e285/assets/interactivity/kviz_a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hyperlink" Target="https://www.e-sfera.hr/dodatni-digitalni-sadrzaji/f15118ca-a358-4ded-aeb8-5fec9234e285/assets/interactivity/kviz_b_1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58D3D997-5616-412D-B399-E29455C2C1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Ohmov zakon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E0579E4F-B0A8-49A5-A76C-E4CBCC9C2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r-HR" altLang="sr-Latn-RS" sz="2000" dirty="0">
                <a:latin typeface="Gadugi" panose="020B0502040204020203" pitchFamily="34" charset="0"/>
                <a:ea typeface="Gadugi" panose="020B0502040204020203" pitchFamily="34" charset="0"/>
              </a:rPr>
              <a:t>ELEKTRIČNA STRUJA</a:t>
            </a:r>
          </a:p>
          <a:p>
            <a:pPr>
              <a:defRPr/>
            </a:pP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0DA52E-3F10-41C7-877D-C1DE9F45A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281" y="4572076"/>
            <a:ext cx="11156302" cy="1637521"/>
          </a:xfrm>
        </p:spPr>
        <p:txBody>
          <a:bodyPr rtlCol="0">
            <a:normAutofit fontScale="85000" lnSpcReduction="20000"/>
          </a:bodyPr>
          <a:lstStyle/>
          <a:p>
            <a:pPr>
              <a:buNone/>
              <a:defRPr/>
            </a:pPr>
            <a:endParaRPr lang="hr-HR" sz="3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sz="3300" dirty="0">
                <a:latin typeface="Gadugi" panose="020B0502040204020203" pitchFamily="34" charset="0"/>
                <a:ea typeface="Gadugi" panose="020B0502040204020203" pitchFamily="34" charset="0"/>
              </a:rPr>
              <a:t>Što se događalo sa strujom kada smo dvaput ili triput povećali napon?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EB2C9C8D-F8E4-40E6-8AE2-D86F26A1C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9872" y="1901433"/>
            <a:ext cx="3832789" cy="25943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14734293-7004-49CB-A0EF-48BF4C7C36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35" y="1881069"/>
            <a:ext cx="2161557" cy="2691007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xmlns="" id="{386B7D8B-CA44-4AFC-91DC-A0C84F911A9F}"/>
              </a:ext>
            </a:extLst>
          </p:cNvPr>
          <p:cNvSpPr txBox="1"/>
          <p:nvPr/>
        </p:nvSpPr>
        <p:spPr>
          <a:xfrm>
            <a:off x="746450" y="916235"/>
            <a:ext cx="8985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Mijenja li se otpor žice s promjenom napona? </a:t>
            </a:r>
          </a:p>
        </p:txBody>
      </p:sp>
      <p:pic>
        <p:nvPicPr>
          <p:cNvPr id="7" name="Slika 6">
            <a:hlinkClick r:id="rId4"/>
            <a:extLst>
              <a:ext uri="{FF2B5EF4-FFF2-40B4-BE49-F238E27FC236}">
                <a16:creationId xmlns:a16="http://schemas.microsoft.com/office/drawing/2014/main" xmlns="" id="{FD98522E-5E43-4EFE-A1A8-2DB5CF8B7AAC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818366" y="955370"/>
            <a:ext cx="1024217" cy="1091279"/>
          </a:xfrm>
          <a:prstGeom prst="rect">
            <a:avLst/>
          </a:prstGeom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25B7169D-01BF-425C-94F6-77DBCFB5839C}"/>
              </a:ext>
            </a:extLst>
          </p:cNvPr>
          <p:cNvSpPr txBox="1"/>
          <p:nvPr/>
        </p:nvSpPr>
        <p:spPr>
          <a:xfrm>
            <a:off x="10837027" y="2251713"/>
            <a:ext cx="1024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dirty="0"/>
              <a:t>Pogledajte video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xmlns="" id="{27563BCB-89F0-4325-9FB0-45AA884B1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506" y="1045028"/>
            <a:ext cx="10450286" cy="527179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/>
              <a:t>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Struja i napon su međusobno proporcionalni.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 Iz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tabličnih je podataka vidljivo da je za sva tri napona otpor žice od </a:t>
            </a:r>
            <a:r>
              <a:rPr lang="hr-HR" dirty="0" err="1">
                <a:latin typeface="Gadugi" panose="020B0502040204020203" pitchFamily="34" charset="0"/>
                <a:ea typeface="Gadugi" panose="020B0502040204020203" pitchFamily="34" charset="0"/>
              </a:rPr>
              <a:t>cekasa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i="1" dirty="0">
                <a:latin typeface="Gadugi" panose="020B0502040204020203" pitchFamily="34" charset="0"/>
                <a:ea typeface="Gadugi" panose="020B0502040204020203" pitchFamily="34" charset="0"/>
              </a:rPr>
              <a:t>R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= </a:t>
            </a:r>
            <a:r>
              <a:rPr lang="hr-HR" i="1" dirty="0" smtClean="0">
                <a:latin typeface="Gadugi" panose="020B0502040204020203" pitchFamily="34" charset="0"/>
                <a:ea typeface="Gadugi" panose="020B0502040204020203" pitchFamily="34" charset="0"/>
              </a:rPr>
              <a:t>U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/ </a:t>
            </a:r>
            <a:r>
              <a:rPr lang="hr-HR" i="1" dirty="0" smtClean="0">
                <a:latin typeface="Gadugi" panose="020B0502040204020203" pitchFamily="34" charset="0"/>
                <a:ea typeface="Gadugi" panose="020B0502040204020203" pitchFamily="34" charset="0"/>
              </a:rPr>
              <a:t>I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  jednak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Promjenom napona nije se promijenio otpor otpornika.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xmlns="" id="{4096F220-C2EF-4A8A-A1E6-B47E68913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9966" y="1604556"/>
            <a:ext cx="5707225" cy="46562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Spajanjem ucrtanih točaka dobijemo pravac koji prolazi koordinatnim ishodištem, što potvrđuje proporcionalnost struje i napona.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37F8BE3B-E9CE-4898-A544-847DD7C87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66" y="1310952"/>
            <a:ext cx="4686300" cy="3857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xmlns="" id="{4CB7D764-D353-403C-B460-F86CA8C72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531" y="1035698"/>
            <a:ext cx="11653934" cy="50665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altLang="sr-Latn-RS" dirty="0"/>
              <a:t>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S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truja kroz otpornik razmjerna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je naponu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na njegovim krajevima uz stalan otpor.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i="1" dirty="0">
                <a:latin typeface="Gadugi" panose="020B0502040204020203" pitchFamily="34" charset="0"/>
                <a:ea typeface="Gadugi" panose="020B0502040204020203" pitchFamily="34" charset="0"/>
              </a:rPr>
              <a:t>                                               I ~ 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Količnik napona i struje (</a:t>
            </a:r>
            <a:r>
              <a:rPr lang="hr-HR" i="1" dirty="0" smtClean="0">
                <a:latin typeface="Gadugi" panose="020B0502040204020203" pitchFamily="34" charset="0"/>
                <a:ea typeface="Gadugi" panose="020B0502040204020203" pitchFamily="34" charset="0"/>
              </a:rPr>
              <a:t>U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 / </a:t>
            </a:r>
            <a:r>
              <a:rPr lang="hr-HR" i="1" dirty="0" smtClean="0">
                <a:latin typeface="Gadugi" panose="020B0502040204020203" pitchFamily="34" charset="0"/>
                <a:ea typeface="Gadugi" panose="020B0502040204020203" pitchFamily="34" charset="0"/>
              </a:rPr>
              <a:t>I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)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tj. električni otpor</a:t>
            </a:r>
            <a:r>
              <a:rPr lang="hr-HR" i="1" dirty="0">
                <a:latin typeface="Gadugi" panose="020B0502040204020203" pitchFamily="34" charset="0"/>
                <a:ea typeface="Gadugi" panose="020B0502040204020203" pitchFamily="34" charset="0"/>
              </a:rPr>
              <a:t> R 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je stalne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vrijednosti.</a:t>
            </a: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xmlns="" id="{9E8DA7B5-E56B-4635-881D-20B4877F8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sp>
        <p:nvSpPr>
          <p:cNvPr id="7173" name="Rectangle 4">
            <a:extLst>
              <a:ext uri="{FF2B5EF4-FFF2-40B4-BE49-F238E27FC236}">
                <a16:creationId xmlns:a16="http://schemas.microsoft.com/office/drawing/2014/main" xmlns="" id="{C641766C-08EA-4CB5-BA88-EEC4176E0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pic>
        <p:nvPicPr>
          <p:cNvPr id="7174" name="Picture 3">
            <a:extLst>
              <a:ext uri="{FF2B5EF4-FFF2-40B4-BE49-F238E27FC236}">
                <a16:creationId xmlns:a16="http://schemas.microsoft.com/office/drawing/2014/main" xmlns="" id="{08AA6CD4-8E63-4618-85F1-A920E0E09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6302" y="4460485"/>
            <a:ext cx="2023804" cy="1103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Rectangle 6">
            <a:extLst>
              <a:ext uri="{FF2B5EF4-FFF2-40B4-BE49-F238E27FC236}">
                <a16:creationId xmlns:a16="http://schemas.microsoft.com/office/drawing/2014/main" xmlns="" id="{CEC22034-9377-48DB-95C3-532FECCBB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pic>
        <p:nvPicPr>
          <p:cNvPr id="7176" name="Picture 5">
            <a:extLst>
              <a:ext uri="{FF2B5EF4-FFF2-40B4-BE49-F238E27FC236}">
                <a16:creationId xmlns:a16="http://schemas.microsoft.com/office/drawing/2014/main" xmlns="" id="{66559408-77C4-4174-B8D2-B66764C15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31896" y="4460485"/>
            <a:ext cx="1597704" cy="115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>
            <a:extLst>
              <a:ext uri="{FF2B5EF4-FFF2-40B4-BE49-F238E27FC236}">
                <a16:creationId xmlns:a16="http://schemas.microsoft.com/office/drawing/2014/main" xmlns="" id="{A964C158-3BCB-4077-9B37-E41196F19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917" y="892563"/>
            <a:ext cx="11030339" cy="491107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r-HR" altLang="sr-Latn-RS" dirty="0"/>
              <a:t> </a:t>
            </a: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Ohmov zakon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Struja koja prolazi vodičem razmjerna je naponu na njegovim krajevima, a obrnuto razmjerna njegovu električnom otporu.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Vodiči za koje vrijedi Ohmov zakon nazivaju se i </a:t>
            </a: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omski vodiči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, a to su uglavnom metali.</a:t>
            </a:r>
          </a:p>
          <a:p>
            <a:pPr>
              <a:buFontTx/>
              <a:buBlip>
                <a:blip r:embed="rId2"/>
              </a:buBlip>
            </a:pPr>
            <a:endParaRPr lang="hr-HR" alt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0069" y="1096352"/>
            <a:ext cx="9911861" cy="1325563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1000"/>
              </a:spcBef>
            </a:pP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  <a:cs typeface="+mn-cs"/>
              </a:rPr>
              <a:t>Klikom na sličicu pristupi kvizu kojim ćeš provjeriti znanje.</a:t>
            </a:r>
            <a:br>
              <a:rPr lang="hr-HR" sz="2800" dirty="0">
                <a:latin typeface="Gadugi" panose="020B0502040204020203" pitchFamily="34" charset="0"/>
                <a:ea typeface="Gadugi" panose="020B0502040204020203" pitchFamily="34" charset="0"/>
                <a:cs typeface="+mn-cs"/>
              </a:rPr>
            </a:br>
            <a:endParaRPr lang="hr-HR" sz="36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5122" name="Picture 2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03802" y="2464726"/>
            <a:ext cx="3237257" cy="3237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9837" y="2421915"/>
            <a:ext cx="3236913" cy="324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0911" y="2916666"/>
            <a:ext cx="127476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kstniOkvir 7"/>
          <p:cNvSpPr txBox="1"/>
          <p:nvPr/>
        </p:nvSpPr>
        <p:spPr>
          <a:xfrm>
            <a:off x="2902303" y="2924852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A </a:t>
            </a:r>
          </a:p>
        </p:txBody>
      </p:sp>
    </p:spTree>
    <p:extLst>
      <p:ext uri="{BB962C8B-B14F-4D97-AF65-F5344CB8AC3E}">
        <p14:creationId xmlns:p14="http://schemas.microsoft.com/office/powerpoint/2010/main" xmlns="" val="363716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171</Words>
  <Application>Microsoft Office PowerPoint</Application>
  <PresentationFormat>Custom</PresentationFormat>
  <Paragraphs>18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sustava Office</vt:lpstr>
      <vt:lpstr>Ohmov zakon</vt:lpstr>
      <vt:lpstr>Slide 2</vt:lpstr>
      <vt:lpstr>Slide 3</vt:lpstr>
      <vt:lpstr>Slide 4</vt:lpstr>
      <vt:lpstr>Slide 5</vt:lpstr>
      <vt:lpstr>Slide 6</vt:lpstr>
      <vt:lpstr>Klikom na sličicu pristupi kvizu kojim ćeš provjeriti znanje.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ProBook 4540;Ivana Ljevnaić</dc:creator>
  <cp:lastModifiedBy>sk-iloncarek</cp:lastModifiedBy>
  <cp:revision>19</cp:revision>
  <dcterms:modified xsi:type="dcterms:W3CDTF">2021-09-17T07:47:19Z</dcterms:modified>
</cp:coreProperties>
</file>